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4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72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934456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6217920"/>
            <a:ext cx="219456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Jaya Sree DASARI</a:t>
            </a: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611112"/>
            <a:ext cx="21945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483864"/>
            <a:ext cx="13048488" cy="2194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620"/>
              </a:lnSpc>
              <a:buNone/>
            </a:pPr>
            <a:r>
              <a:rPr lang="en-US" sz="61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Diabetes Prediction using Machine Learning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447288"/>
            <a:ext cx="13048488" cy="10972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620"/>
              </a:lnSpc>
              <a:buNone/>
            </a:pPr>
            <a:r>
              <a:rPr lang="en-US" sz="61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47672"/>
            <a:ext cx="13048488" cy="10972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620"/>
              </a:lnSpc>
              <a:buNone/>
            </a:pPr>
            <a:r>
              <a:rPr lang="en-US" sz="61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3520440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Project Overview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1024128" y="4599432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How to Run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1024128" y="5678424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Key Takeaway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7662672" y="3520440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Technologies Used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7662672" y="4599432"/>
            <a:ext cx="596188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Results</a:t>
            </a:r>
            <a:endParaRPr lang="en-US" sz="22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2788920"/>
            <a:ext cx="7196328" cy="7955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Project Overview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6647688" y="3840480"/>
            <a:ext cx="7196328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builds a machine learning pipeline to predict the likelihood of an individual having diabetes based on 8 key medical diagnostic features. It uses the Pima Indians Diabetes Dataset from Kaggle / UCI Machine Learning Repository.</a:t>
            </a:r>
            <a:endParaRPr lang="en-US" sz="1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322576"/>
            <a:ext cx="4233672" cy="31546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2322576"/>
            <a:ext cx="4233672" cy="31546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5678424"/>
            <a:ext cx="6446520" cy="17282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5678424"/>
            <a:ext cx="6446520" cy="17282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632" y="2322576"/>
            <a:ext cx="4233672" cy="315468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850392"/>
            <a:ext cx="1304848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57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Complete Workflow</a:t>
            </a:r>
            <a:endParaRPr lang="en-US" sz="3570" dirty="0"/>
          </a:p>
        </p:txBody>
      </p:sp>
      <p:sp>
        <p:nvSpPr>
          <p:cNvPr id="10" name="Text 1"/>
          <p:cNvSpPr/>
          <p:nvPr/>
        </p:nvSpPr>
        <p:spPr>
          <a:xfrm>
            <a:off x="795528" y="1746504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demonstrates a complete end-to-end machine learning workflow, including:</a:t>
            </a:r>
            <a:endParaRPr lang="en-US" sz="1780" dirty="0"/>
          </a:p>
        </p:txBody>
      </p:sp>
      <p:sp>
        <p:nvSpPr>
          <p:cNvPr id="11" name="Text 2"/>
          <p:cNvSpPr/>
          <p:nvPr/>
        </p:nvSpPr>
        <p:spPr>
          <a:xfrm>
            <a:off x="1042416" y="2578608"/>
            <a:ext cx="372160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Cleaning</a:t>
            </a:r>
            <a:endParaRPr lang="en-US" sz="2230" dirty="0"/>
          </a:p>
        </p:txBody>
      </p:sp>
      <p:sp>
        <p:nvSpPr>
          <p:cNvPr id="12" name="Text 3"/>
          <p:cNvSpPr/>
          <p:nvPr/>
        </p:nvSpPr>
        <p:spPr>
          <a:xfrm>
            <a:off x="1042416" y="3118104"/>
            <a:ext cx="372160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Handling impossible zero-values (e.g., Glucose, BMI) by replacing them with the median.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1042416" y="5934456"/>
            <a:ext cx="5925312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 Evaluation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5458968" y="2578608"/>
            <a:ext cx="372160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Preprocessing</a:t>
            </a:r>
            <a:endParaRPr lang="en-US" sz="2230" dirty="0"/>
          </a:p>
        </p:txBody>
      </p:sp>
      <p:sp>
        <p:nvSpPr>
          <p:cNvPr id="15" name="Text 6"/>
          <p:cNvSpPr/>
          <p:nvPr/>
        </p:nvSpPr>
        <p:spPr>
          <a:xfrm>
            <a:off x="5458968" y="3118104"/>
            <a:ext cx="372160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Scaling features using StandardScaler for optimal model performance.</a:t>
            </a:r>
            <a:endParaRPr lang="en-US" sz="1780" dirty="0"/>
          </a:p>
        </p:txBody>
      </p:sp>
      <p:sp>
        <p:nvSpPr>
          <p:cNvPr id="16" name="Text 7"/>
          <p:cNvSpPr/>
          <p:nvPr/>
        </p:nvSpPr>
        <p:spPr>
          <a:xfrm>
            <a:off x="1042416" y="6464808"/>
            <a:ext cx="592531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Evaluating models using Accuracy and ROC-AUC Score.</a:t>
            </a:r>
            <a:endParaRPr lang="en-US" sz="1780" dirty="0"/>
          </a:p>
        </p:txBody>
      </p:sp>
      <p:sp>
        <p:nvSpPr>
          <p:cNvPr id="17" name="Text 8"/>
          <p:cNvSpPr/>
          <p:nvPr/>
        </p:nvSpPr>
        <p:spPr>
          <a:xfrm>
            <a:off x="7671816" y="5934456"/>
            <a:ext cx="5925312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 Tuning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7671816" y="6464808"/>
            <a:ext cx="592531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Using GridSearchCV to find the best hyperparameters for the top-performing model (Random Forest).</a:t>
            </a:r>
            <a:endParaRPr lang="en-US" sz="1780" dirty="0"/>
          </a:p>
        </p:txBody>
      </p:sp>
      <p:sp>
        <p:nvSpPr>
          <p:cNvPr id="19" name="Text 10"/>
          <p:cNvSpPr/>
          <p:nvPr/>
        </p:nvSpPr>
        <p:spPr>
          <a:xfrm>
            <a:off x="9884664" y="2578608"/>
            <a:ext cx="372160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 Training</a:t>
            </a:r>
            <a:endParaRPr lang="en-US" sz="2230" dirty="0"/>
          </a:p>
        </p:txBody>
      </p:sp>
      <p:sp>
        <p:nvSpPr>
          <p:cNvPr id="20" name="Text 11"/>
          <p:cNvSpPr/>
          <p:nvPr/>
        </p:nvSpPr>
        <p:spPr>
          <a:xfrm>
            <a:off x="9884664" y="3118104"/>
            <a:ext cx="37216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Implementing and comparing three classification models:</a:t>
            </a:r>
            <a:endParaRPr lang="en-US" sz="1780" dirty="0"/>
          </a:p>
        </p:txBody>
      </p:sp>
      <p:sp>
        <p:nvSpPr>
          <p:cNvPr id="21" name="Text 12"/>
          <p:cNvSpPr/>
          <p:nvPr/>
        </p:nvSpPr>
        <p:spPr>
          <a:xfrm>
            <a:off x="9884664" y="3931920"/>
            <a:ext cx="3721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Logistic Regression</a:t>
            </a:r>
            <a:endParaRPr lang="en-US" sz="1780" dirty="0"/>
          </a:p>
        </p:txBody>
      </p:sp>
      <p:sp>
        <p:nvSpPr>
          <p:cNvPr id="22" name="Text 13"/>
          <p:cNvSpPr/>
          <p:nvPr/>
        </p:nvSpPr>
        <p:spPr>
          <a:xfrm>
            <a:off x="9884664" y="4407408"/>
            <a:ext cx="3721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Support Vector Machine (SVM)</a:t>
            </a:r>
            <a:endParaRPr lang="en-US" sz="1780" dirty="0"/>
          </a:p>
        </p:txBody>
      </p:sp>
      <p:sp>
        <p:nvSpPr>
          <p:cNvPr id="23" name="Text 14"/>
          <p:cNvSpPr/>
          <p:nvPr/>
        </p:nvSpPr>
        <p:spPr>
          <a:xfrm>
            <a:off x="9884664" y="4882896"/>
            <a:ext cx="3721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Random Forest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1380744"/>
            <a:ext cx="7223760" cy="9966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2468880"/>
            <a:ext cx="7223760" cy="996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557016"/>
            <a:ext cx="7223760" cy="9966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645152"/>
            <a:ext cx="7223760" cy="2788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992" y="2029968"/>
            <a:ext cx="6912864" cy="1920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992" y="3127248"/>
            <a:ext cx="6912864" cy="1920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992" y="4215384"/>
            <a:ext cx="6912864" cy="1920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992" y="5303520"/>
            <a:ext cx="6912864" cy="19842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04" y="1517904"/>
            <a:ext cx="411480" cy="41148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04" y="2606040"/>
            <a:ext cx="411480" cy="4114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04" y="3703320"/>
            <a:ext cx="411480" cy="4114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5704" y="4791456"/>
            <a:ext cx="411480" cy="41148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647688" y="822960"/>
            <a:ext cx="7196328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30"/>
              </a:lnSpc>
              <a:buNone/>
            </a:pPr>
            <a:r>
              <a:rPr lang="en-US" sz="245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Technologies Used</a:t>
            </a:r>
            <a:endParaRPr lang="en-US" sz="2450" dirty="0"/>
          </a:p>
        </p:txBody>
      </p:sp>
      <p:sp>
        <p:nvSpPr>
          <p:cNvPr id="17" name="Text 1"/>
          <p:cNvSpPr/>
          <p:nvPr/>
        </p:nvSpPr>
        <p:spPr>
          <a:xfrm>
            <a:off x="6793992" y="2029968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Python 3</a:t>
            </a:r>
            <a:endParaRPr lang="en-US" sz="980" dirty="0"/>
          </a:p>
        </p:txBody>
      </p:sp>
      <p:sp>
        <p:nvSpPr>
          <p:cNvPr id="18" name="Text 2"/>
          <p:cNvSpPr/>
          <p:nvPr/>
        </p:nvSpPr>
        <p:spPr>
          <a:xfrm>
            <a:off x="6922008" y="1600200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320" dirty="0"/>
          </a:p>
        </p:txBody>
      </p:sp>
      <p:sp>
        <p:nvSpPr>
          <p:cNvPr id="19" name="Text 3"/>
          <p:cNvSpPr/>
          <p:nvPr/>
        </p:nvSpPr>
        <p:spPr>
          <a:xfrm>
            <a:off x="6922008" y="268833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320" dirty="0"/>
          </a:p>
        </p:txBody>
      </p:sp>
      <p:sp>
        <p:nvSpPr>
          <p:cNvPr id="20" name="Text 4"/>
          <p:cNvSpPr/>
          <p:nvPr/>
        </p:nvSpPr>
        <p:spPr>
          <a:xfrm>
            <a:off x="6793992" y="3127248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pandas → Data loading and manipulation</a:t>
            </a:r>
            <a:endParaRPr lang="en-US" sz="980" dirty="0"/>
          </a:p>
        </p:txBody>
      </p:sp>
      <p:sp>
        <p:nvSpPr>
          <p:cNvPr id="21" name="Text 5"/>
          <p:cNvSpPr/>
          <p:nvPr/>
        </p:nvSpPr>
        <p:spPr>
          <a:xfrm>
            <a:off x="6922008" y="3785616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320" dirty="0"/>
          </a:p>
        </p:txBody>
      </p:sp>
      <p:sp>
        <p:nvSpPr>
          <p:cNvPr id="22" name="Text 6"/>
          <p:cNvSpPr/>
          <p:nvPr/>
        </p:nvSpPr>
        <p:spPr>
          <a:xfrm>
            <a:off x="6793992" y="4215384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NumPy → Numerical operations and handling NaN values</a:t>
            </a:r>
            <a:endParaRPr lang="en-US" sz="980" dirty="0"/>
          </a:p>
        </p:txBody>
      </p:sp>
      <p:sp>
        <p:nvSpPr>
          <p:cNvPr id="23" name="Text 7"/>
          <p:cNvSpPr/>
          <p:nvPr/>
        </p:nvSpPr>
        <p:spPr>
          <a:xfrm>
            <a:off x="6922008" y="4873752"/>
            <a:ext cx="10972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90"/>
              </a:lnSpc>
              <a:buNone/>
            </a:pPr>
            <a:r>
              <a:rPr lang="en-US" sz="1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320" dirty="0"/>
          </a:p>
        </p:txBody>
      </p:sp>
      <p:sp>
        <p:nvSpPr>
          <p:cNvPr id="24" name="Text 8"/>
          <p:cNvSpPr/>
          <p:nvPr/>
        </p:nvSpPr>
        <p:spPr>
          <a:xfrm>
            <a:off x="6793992" y="5303520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scikit-learn → For:</a:t>
            </a:r>
            <a:endParaRPr lang="en-US" sz="980" dirty="0"/>
          </a:p>
        </p:txBody>
      </p:sp>
      <p:sp>
        <p:nvSpPr>
          <p:cNvPr id="25" name="Text 9"/>
          <p:cNvSpPr/>
          <p:nvPr/>
        </p:nvSpPr>
        <p:spPr>
          <a:xfrm>
            <a:off x="6793992" y="5605272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SimpleImputer → Data cleaning</a:t>
            </a:r>
            <a:endParaRPr lang="en-US" sz="980" dirty="0"/>
          </a:p>
        </p:txBody>
      </p:sp>
      <p:sp>
        <p:nvSpPr>
          <p:cNvPr id="26" name="Text 10"/>
          <p:cNvSpPr/>
          <p:nvPr/>
        </p:nvSpPr>
        <p:spPr>
          <a:xfrm>
            <a:off x="6793992" y="5897880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StandardScaler → Feature scaling</a:t>
            </a:r>
            <a:endParaRPr lang="en-US" sz="980" dirty="0"/>
          </a:p>
        </p:txBody>
      </p:sp>
      <p:sp>
        <p:nvSpPr>
          <p:cNvPr id="27" name="Text 11"/>
          <p:cNvSpPr/>
          <p:nvPr/>
        </p:nvSpPr>
        <p:spPr>
          <a:xfrm>
            <a:off x="6793992" y="6199632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train_test_split → Data splitting</a:t>
            </a:r>
            <a:endParaRPr lang="en-US" sz="980" dirty="0"/>
          </a:p>
        </p:txBody>
      </p:sp>
      <p:sp>
        <p:nvSpPr>
          <p:cNvPr id="28" name="Text 12"/>
          <p:cNvSpPr/>
          <p:nvPr/>
        </p:nvSpPr>
        <p:spPr>
          <a:xfrm>
            <a:off x="6793992" y="6501384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LogisticRegression, SVC, RandomForestClassifier → Models</a:t>
            </a:r>
            <a:endParaRPr lang="en-US" sz="980" dirty="0"/>
          </a:p>
        </p:txBody>
      </p:sp>
      <p:sp>
        <p:nvSpPr>
          <p:cNvPr id="29" name="Text 13"/>
          <p:cNvSpPr/>
          <p:nvPr/>
        </p:nvSpPr>
        <p:spPr>
          <a:xfrm>
            <a:off x="6793992" y="6793992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accuracy_score, roc_auc_score, classification_report → Evaluation</a:t>
            </a:r>
            <a:endParaRPr lang="en-US" sz="980" dirty="0"/>
          </a:p>
        </p:txBody>
      </p:sp>
      <p:sp>
        <p:nvSpPr>
          <p:cNvPr id="30" name="Text 14"/>
          <p:cNvSpPr/>
          <p:nvPr/>
        </p:nvSpPr>
        <p:spPr>
          <a:xfrm>
            <a:off x="6793992" y="7095744"/>
            <a:ext cx="691286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GridSearchCV → Hyperparameter tuning</a:t>
            </a:r>
            <a:endParaRPr lang="en-US" sz="9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1828800"/>
            <a:ext cx="7223760" cy="740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2724912"/>
            <a:ext cx="7223760" cy="7406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4151376"/>
            <a:ext cx="7223760" cy="7406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5047488"/>
            <a:ext cx="7223760" cy="7406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950976"/>
            <a:ext cx="719632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10"/>
              </a:lnSpc>
              <a:buNone/>
            </a:pPr>
            <a:r>
              <a:rPr lang="en-US" sz="379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How to Run</a:t>
            </a:r>
            <a:endParaRPr lang="en-US" sz="3790" dirty="0"/>
          </a:p>
        </p:txBody>
      </p:sp>
      <p:sp>
        <p:nvSpPr>
          <p:cNvPr id="9" name="Text 1"/>
          <p:cNvSpPr/>
          <p:nvPr/>
        </p:nvSpPr>
        <p:spPr>
          <a:xfrm>
            <a:off x="6858000" y="2057400"/>
            <a:ext cx="67757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Clone the repository or download the files.</a:t>
            </a:r>
            <a:endParaRPr lang="en-US" sz="1510" dirty="0"/>
          </a:p>
        </p:txBody>
      </p:sp>
      <p:sp>
        <p:nvSpPr>
          <p:cNvPr id="10" name="Text 2"/>
          <p:cNvSpPr/>
          <p:nvPr/>
        </p:nvSpPr>
        <p:spPr>
          <a:xfrm>
            <a:off x="6858000" y="2953512"/>
            <a:ext cx="67757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Install dependencies:</a:t>
            </a:r>
            <a:endParaRPr lang="en-US" sz="1510" dirty="0"/>
          </a:p>
        </p:txBody>
      </p:sp>
      <p:sp>
        <p:nvSpPr>
          <p:cNvPr id="11" name="Text 3"/>
          <p:cNvSpPr/>
          <p:nvPr/>
        </p:nvSpPr>
        <p:spPr>
          <a:xfrm>
            <a:off x="6647688" y="3666744"/>
            <a:ext cx="71963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pip install pandas numpy scikit-learn </a:t>
            </a:r>
            <a:endParaRPr lang="en-US" sz="1510" dirty="0"/>
          </a:p>
        </p:txBody>
      </p:sp>
      <p:sp>
        <p:nvSpPr>
          <p:cNvPr id="12" name="Text 4"/>
          <p:cNvSpPr/>
          <p:nvPr/>
        </p:nvSpPr>
        <p:spPr>
          <a:xfrm>
            <a:off x="6858000" y="4379976"/>
            <a:ext cx="67757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Place the dataset (diabetes.csv) in the same directory as the script.</a:t>
            </a:r>
            <a:endParaRPr lang="en-US" sz="1510" dirty="0"/>
          </a:p>
        </p:txBody>
      </p:sp>
      <p:sp>
        <p:nvSpPr>
          <p:cNvPr id="13" name="Text 5"/>
          <p:cNvSpPr/>
          <p:nvPr/>
        </p:nvSpPr>
        <p:spPr>
          <a:xfrm>
            <a:off x="6858000" y="5276088"/>
            <a:ext cx="67757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Run the script:</a:t>
            </a:r>
            <a:endParaRPr lang="en-US" sz="1510" dirty="0"/>
          </a:p>
        </p:txBody>
      </p:sp>
      <p:sp>
        <p:nvSpPr>
          <p:cNvPr id="14" name="Text 6"/>
          <p:cNvSpPr/>
          <p:nvPr/>
        </p:nvSpPr>
        <p:spPr>
          <a:xfrm>
            <a:off x="6647688" y="5989320"/>
            <a:ext cx="71963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python diabetes_prediction.py </a:t>
            </a:r>
            <a:endParaRPr lang="en-US" sz="1510" dirty="0"/>
          </a:p>
        </p:txBody>
      </p:sp>
      <p:sp>
        <p:nvSpPr>
          <p:cNvPr id="15" name="Text 7"/>
          <p:cNvSpPr/>
          <p:nvPr/>
        </p:nvSpPr>
        <p:spPr>
          <a:xfrm>
            <a:off x="6647688" y="6492240"/>
            <a:ext cx="719632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51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script will execute all steps — from data loading and cleaning to model training and tuning — and print the evaluation results in the terminal.</a:t>
            </a:r>
            <a:endParaRPr lang="en-US" sz="15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3026664"/>
          <a:ext cx="13048488" cy="2642616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F1338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Model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F1338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Accuracy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C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0F1338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ROC-AUC Score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Logistic Regression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0.7532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0.8230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Random Forest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0.7403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0.8334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SVM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0.7468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222770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0.8072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975104"/>
            <a:ext cx="13048488" cy="7955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Results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5925312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Random Forest model achieved the best baseline ROC-AUC score.</a:t>
            </a:r>
            <a:endParaRPr lang="en-US" sz="17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4864608"/>
            <a:ext cx="6327648" cy="17282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56" y="4864608"/>
            <a:ext cx="6327648" cy="17282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864608"/>
            <a:ext cx="146304" cy="17282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864608"/>
            <a:ext cx="146304" cy="172821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3986784"/>
            <a:ext cx="1304848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57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After Hyperparameter Tuning</a:t>
            </a:r>
            <a:endParaRPr lang="en-US" sz="3570" dirty="0"/>
          </a:p>
        </p:txBody>
      </p:sp>
      <p:sp>
        <p:nvSpPr>
          <p:cNvPr id="9" name="Text 1"/>
          <p:cNvSpPr/>
          <p:nvPr/>
        </p:nvSpPr>
        <p:spPr>
          <a:xfrm>
            <a:off x="1133856" y="5120640"/>
            <a:ext cx="5833872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Tuned Random Forest ROC-AUC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1133856" y="5650992"/>
            <a:ext cx="58338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0.8404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7772400" y="5120640"/>
            <a:ext cx="5833872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23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Best Parameters Found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7772400" y="5650992"/>
            <a:ext cx="58338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{'max_depth': 10, 'min_samples_leaf': 4, 'n_estimators': 300}</a:t>
            </a:r>
            <a:endParaRPr lang="en-US" sz="1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4288536"/>
            <a:ext cx="13048488" cy="7955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446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Key Takeaway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534009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highlights the effectiveness of data preprocessing, model comparison, and hyperparameter tuning in improving model performance for medical diagnostic predictions.</a:t>
            </a:r>
            <a:endParaRPr lang="en-US" sz="1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Arial-Regular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Jayasree Dasari</cp:lastModifiedBy>
  <cp:revision>2</cp:revision>
  <dcterms:created xsi:type="dcterms:W3CDTF">2025-10-30T16:59:26Z</dcterms:created>
  <dcterms:modified xsi:type="dcterms:W3CDTF">2025-10-30T17:00:24Z</dcterms:modified>
</cp:coreProperties>
</file>